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8" r:id="rId4"/>
    <p:sldId id="284" r:id="rId5"/>
    <p:sldId id="270" r:id="rId6"/>
    <p:sldId id="283" r:id="rId7"/>
    <p:sldId id="271" r:id="rId8"/>
    <p:sldId id="272" r:id="rId9"/>
    <p:sldId id="273" r:id="rId10"/>
    <p:sldId id="275" r:id="rId11"/>
    <p:sldId id="260" r:id="rId12"/>
    <p:sldId id="277" r:id="rId13"/>
    <p:sldId id="262" r:id="rId14"/>
    <p:sldId id="278" r:id="rId15"/>
    <p:sldId id="280" r:id="rId16"/>
    <p:sldId id="281" r:id="rId17"/>
    <p:sldId id="286" r:id="rId18"/>
    <p:sldId id="282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416"/>
    <a:srgbClr val="FF3399"/>
    <a:srgbClr val="65D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6" autoAdjust="0"/>
  </p:normalViewPr>
  <p:slideViewPr>
    <p:cSldViewPr>
      <p:cViewPr varScale="1">
        <p:scale>
          <a:sx n="66" d="100"/>
          <a:sy n="66" d="100"/>
        </p:scale>
        <p:origin x="7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3E6B0-D725-4D71-8E63-44FAF168D964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2506-8160-4926-AE08-993444184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53BCC2-0540-4169-ACE3-2A047232A5B6}" type="slidenum">
              <a:rPr lang="vi-VN" altLang="vi-VN">
                <a:latin typeface="Times New Roman" panose="02020603050405020304" pitchFamily="18" charset="0"/>
              </a:rPr>
              <a:pPr eaLnBrk="1" hangingPunct="1"/>
              <a:t>3</a:t>
            </a:fld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68149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D2506-8160-4926-AE08-9934441847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2E8D-A44C-42FC-9F4A-48D555F0F0CF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6E9E-5EEE-4FC8-AB04-EB447031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7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2" Type="http://schemas.microsoft.com/office/2007/relationships/media" Target="../media/media18.wma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media3.wma"/><Relationship Id="rId7" Type="http://schemas.openxmlformats.org/officeDocument/2006/relationships/image" Target="../media/image5.jpe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3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áº¿t quáº£ hÃ¬nh áº£nh cho lÆ°á»£c Äá» cÃ¡c quá»c gia cá» Äáº¡i phÆ°Æ¡ng ÄÃ´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5"/>
          <a:stretch/>
        </p:blipFill>
        <p:spPr bwMode="auto">
          <a:xfrm>
            <a:off x="107482" y="1066800"/>
            <a:ext cx="919459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906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648200" y="1295400"/>
            <a:ext cx="2286000" cy="54927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Đông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66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06"/>
    </mc:Choice>
    <mc:Fallback>
      <p:transition spd="slow" advTm="39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1" y="1204361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Làm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gốm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953000"/>
            <a:ext cx="7162800" cy="117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Thương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endParaRPr lang="en-US" b="1" dirty="0"/>
          </a:p>
        </p:txBody>
      </p:sp>
      <p:pic>
        <p:nvPicPr>
          <p:cNvPr id="3074" name="Picture 2" descr="Káº¿t quáº£ hÃ¬nh áº£nh cho lÃ m gá»m cÃ¡c quá»c gia cá» Äáº¡i phÆ°Æ¡ng ÄÃ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lÃ m gá»m cÃ¡c quá»c gia cá» Äáº¡i phÆ°Æ¡ng ÄÃ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876800" cy="29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5"/>
    </mc:Choice>
    <mc:Fallback>
      <p:transition spd="slow" advTm="1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̉̉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355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sở hình thành</a:t>
            </a:r>
          </a:p>
          <a:p>
            <a:pPr marL="0" indent="0">
              <a:buNone/>
            </a:pP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phát triển =&gt; phân hóa xã hội =&gt;giai cấp và nhà nước ra đời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áº¿t quáº£ hÃ¬nh áº£nh cho hÃ¬nh cute coÌ dÃ¢Ìu hoÌ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9375" r="90000">
                        <a14:foregroundMark x1="23438" y1="14063" x2="23438" y2="14063"/>
                        <a14:foregroundMark x1="30000" y1="8438" x2="30781" y2="10469"/>
                        <a14:foregroundMark x1="33750" y1="26094" x2="33750" y2="2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2557" r="23557"/>
          <a:stretch/>
        </p:blipFill>
        <p:spPr bwMode="auto">
          <a:xfrm>
            <a:off x="7248728" y="3670570"/>
            <a:ext cx="1819072" cy="32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0" y="2590800"/>
            <a:ext cx="5334000" cy="2819400"/>
          </a:xfrm>
          <a:prstGeom prst="cloudCallout">
            <a:avLst>
              <a:gd name="adj1" fmla="val 65976"/>
              <a:gd name="adj2" fmla="val 25675"/>
            </a:avLst>
          </a:prstGeom>
          <a:solidFill>
            <a:srgbClr val="65DB4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b-N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gia cổ đại phương Đông </a:t>
            </a:r>
            <a:endParaRPr lang="nb-NO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nb-N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vào </a:t>
            </a:r>
            <a:endParaRPr lang="nb-NO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nb-N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0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2"/>
    </mc:Choice>
    <mc:Fallback>
      <p:transition spd="slow" advTm="33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18535"/>
          </a:xfrm>
        </p:spPr>
        <p:txBody>
          <a:bodyPr>
            <a:normAutofit fontScale="90000"/>
          </a:bodyPr>
          <a:lstStyle/>
          <a:p>
            <a:r>
              <a:rPr lang="en-US" sz="2400" b="1" i="1" dirty="0"/>
              <a:t>-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quốc</a:t>
            </a:r>
            <a:r>
              <a:rPr lang="en-US" sz="2400" b="1" i="1" dirty="0"/>
              <a:t> </a:t>
            </a:r>
            <a:r>
              <a:rPr lang="en-US" sz="2400" b="1" i="1" dirty="0" err="1"/>
              <a:t>gia</a:t>
            </a:r>
            <a:r>
              <a:rPr lang="en-US" sz="2400" b="1" i="1" dirty="0"/>
              <a:t> </a:t>
            </a:r>
            <a:r>
              <a:rPr lang="en-US" sz="2400" b="1" i="1" dirty="0" err="1"/>
              <a:t>cổ</a:t>
            </a:r>
            <a:r>
              <a:rPr lang="en-US" sz="2400" b="1" i="1" dirty="0"/>
              <a:t> </a:t>
            </a:r>
            <a:r>
              <a:rPr lang="en-US" sz="2400" b="1" i="1" dirty="0" err="1"/>
              <a:t>đại</a:t>
            </a:r>
            <a:r>
              <a:rPr lang="en-US" sz="2400" b="1" i="1" dirty="0"/>
              <a:t> </a:t>
            </a:r>
            <a:r>
              <a:rPr lang="en-US" sz="2400" b="1" i="1" dirty="0" err="1"/>
              <a:t>đầu</a:t>
            </a:r>
            <a:r>
              <a:rPr lang="en-US" sz="2400" b="1" i="1" dirty="0"/>
              <a:t> </a:t>
            </a:r>
            <a:r>
              <a:rPr lang="en-US" sz="2400" b="1" i="1" dirty="0" err="1"/>
              <a:t>tiên</a:t>
            </a:r>
            <a:r>
              <a:rPr lang="en-US" sz="2400" b="1" i="1" dirty="0"/>
              <a:t>:</a:t>
            </a:r>
            <a:br>
              <a:rPr lang="en-US" sz="2400" b="1" i="1" dirty="0"/>
            </a:br>
            <a:endParaRPr lang="en-US" sz="2400" b="1" i="1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52400" y="3505200"/>
            <a:ext cx="2286000" cy="760758"/>
          </a:xfrm>
          <a:prstGeom prst="wedgeRoundRectCallout">
            <a:avLst>
              <a:gd name="adj1" fmla="val 69143"/>
              <a:gd name="adj2" fmla="val 18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Ai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Cập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Khoảng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TNK IV TCN)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52800" y="2286000"/>
            <a:ext cx="2770134" cy="685800"/>
          </a:xfrm>
          <a:prstGeom prst="wedgeRoundRectCallout">
            <a:avLst>
              <a:gd name="adj1" fmla="val -38228"/>
              <a:gd name="adj2" fmla="val 101894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Lưỡng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Hà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Khoảng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TNK IV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TCN)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4441362"/>
            <a:ext cx="2892346" cy="609600"/>
          </a:xfrm>
          <a:prstGeom prst="wedgeRoundRectCallout">
            <a:avLst>
              <a:gd name="adj1" fmla="val 51894"/>
              <a:gd name="adj2" fmla="val -9204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Ấn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Độ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Khoảng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TNK III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TCN)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1905000"/>
            <a:ext cx="3014557" cy="685800"/>
          </a:xfrm>
          <a:prstGeom prst="wedgeRoundRectCallout">
            <a:avLst>
              <a:gd name="adj1" fmla="val -15249"/>
              <a:gd name="adj2" fmla="val 12159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Quốc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Khoảng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TK XXI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TCN)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83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68"/>
    </mc:Choice>
    <mc:Fallback>
      <p:transition spd="slow" advTm="30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(3p)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1828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3733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029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….................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5354" y="1508573"/>
            <a:ext cx="5879904" cy="4313712"/>
            <a:chOff x="2040" y="13920"/>
            <a:chExt cx="3593" cy="1504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40" y="13920"/>
              <a:ext cx="1710" cy="1366"/>
            </a:xfrm>
            <a:custGeom>
              <a:avLst/>
              <a:gdLst>
                <a:gd name="T0" fmla="*/ 0 w 1710"/>
                <a:gd name="T1" fmla="*/ 1365 h 1366"/>
                <a:gd name="T2" fmla="*/ 840 w 1710"/>
                <a:gd name="T3" fmla="*/ 0 h 1366"/>
                <a:gd name="T4" fmla="*/ 1710 w 1710"/>
                <a:gd name="T5" fmla="*/ 1366 h 1366"/>
                <a:gd name="T6" fmla="*/ 0 w 1710"/>
                <a:gd name="T7" fmla="*/ 136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0" h="1366">
                  <a:moveTo>
                    <a:pt x="0" y="1365"/>
                  </a:moveTo>
                  <a:lnTo>
                    <a:pt x="840" y="0"/>
                  </a:lnTo>
                  <a:lnTo>
                    <a:pt x="1710" y="1366"/>
                  </a:lnTo>
                  <a:lnTo>
                    <a:pt x="0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75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044" y="14550"/>
              <a:ext cx="1710" cy="736"/>
            </a:xfrm>
            <a:custGeom>
              <a:avLst/>
              <a:gdLst>
                <a:gd name="T0" fmla="*/ 0 w 1710"/>
                <a:gd name="T1" fmla="*/ 735 h 736"/>
                <a:gd name="T2" fmla="*/ 456 w 1710"/>
                <a:gd name="T3" fmla="*/ 0 h 736"/>
                <a:gd name="T4" fmla="*/ 1228 w 1710"/>
                <a:gd name="T5" fmla="*/ 0 h 736"/>
                <a:gd name="T6" fmla="*/ 1710 w 1710"/>
                <a:gd name="T7" fmla="*/ 736 h 736"/>
                <a:gd name="T8" fmla="*/ 0 w 1710"/>
                <a:gd name="T9" fmla="*/ 735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0" h="736">
                  <a:moveTo>
                    <a:pt x="0" y="735"/>
                  </a:moveTo>
                  <a:lnTo>
                    <a:pt x="456" y="0"/>
                  </a:lnTo>
                  <a:lnTo>
                    <a:pt x="1228" y="0"/>
                  </a:lnTo>
                  <a:lnTo>
                    <a:pt x="1710" y="736"/>
                  </a:lnTo>
                  <a:lnTo>
                    <a:pt x="0" y="735"/>
                  </a:lnTo>
                  <a:close/>
                </a:path>
              </a:pathLst>
            </a:custGeom>
            <a:pattFill prst="weave">
              <a:fgClr>
                <a:srgbClr val="008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180" y="15283"/>
              <a:ext cx="662" cy="141"/>
            </a:xfrm>
            <a:custGeom>
              <a:avLst/>
              <a:gdLst>
                <a:gd name="T0" fmla="*/ 69 w 662"/>
                <a:gd name="T1" fmla="*/ 141 h 141"/>
                <a:gd name="T2" fmla="*/ 0 w 662"/>
                <a:gd name="T3" fmla="*/ 0 h 141"/>
                <a:gd name="T4" fmla="*/ 574 w 662"/>
                <a:gd name="T5" fmla="*/ 0 h 141"/>
                <a:gd name="T6" fmla="*/ 662 w 662"/>
                <a:gd name="T7" fmla="*/ 136 h 141"/>
                <a:gd name="T8" fmla="*/ 69 w 66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41">
                  <a:moveTo>
                    <a:pt x="69" y="141"/>
                  </a:moveTo>
                  <a:lnTo>
                    <a:pt x="0" y="0"/>
                  </a:lnTo>
                  <a:lnTo>
                    <a:pt x="574" y="0"/>
                  </a:lnTo>
                  <a:lnTo>
                    <a:pt x="662" y="136"/>
                  </a:lnTo>
                  <a:lnTo>
                    <a:pt x="69" y="14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Line 6"/>
            <p:cNvCxnSpPr/>
            <p:nvPr/>
          </p:nvCxnSpPr>
          <p:spPr bwMode="auto">
            <a:xfrm>
              <a:off x="3107" y="14232"/>
              <a:ext cx="1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7"/>
            <p:cNvCxnSpPr/>
            <p:nvPr/>
          </p:nvCxnSpPr>
          <p:spPr bwMode="auto">
            <a:xfrm>
              <a:off x="3515" y="14890"/>
              <a:ext cx="94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8"/>
            <p:cNvCxnSpPr/>
            <p:nvPr/>
          </p:nvCxnSpPr>
          <p:spPr bwMode="auto">
            <a:xfrm>
              <a:off x="3808" y="15341"/>
              <a:ext cx="624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4608" y="14110"/>
              <a:ext cx="1025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endParaRPr lang="en-US" sz="28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22"/>
    </mc:Choice>
    <mc:Fallback>
      <p:transition spd="slow" advTm="2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401378" cy="5334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Xã </a:t>
            </a: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 cổ đại phương Đông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5485" y="685800"/>
            <a:ext cx="8914871" cy="4876808"/>
            <a:chOff x="2040" y="13690"/>
            <a:chExt cx="5005" cy="1886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40" y="13920"/>
              <a:ext cx="1710" cy="1366"/>
            </a:xfrm>
            <a:custGeom>
              <a:avLst/>
              <a:gdLst>
                <a:gd name="T0" fmla="*/ 0 w 1710"/>
                <a:gd name="T1" fmla="*/ 1365 h 1366"/>
                <a:gd name="T2" fmla="*/ 840 w 1710"/>
                <a:gd name="T3" fmla="*/ 0 h 1366"/>
                <a:gd name="T4" fmla="*/ 1710 w 1710"/>
                <a:gd name="T5" fmla="*/ 1366 h 1366"/>
                <a:gd name="T6" fmla="*/ 0 w 1710"/>
                <a:gd name="T7" fmla="*/ 136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0" h="1366">
                  <a:moveTo>
                    <a:pt x="0" y="1365"/>
                  </a:moveTo>
                  <a:lnTo>
                    <a:pt x="840" y="0"/>
                  </a:lnTo>
                  <a:lnTo>
                    <a:pt x="1710" y="1366"/>
                  </a:lnTo>
                  <a:lnTo>
                    <a:pt x="0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75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044" y="14550"/>
              <a:ext cx="1710" cy="736"/>
            </a:xfrm>
            <a:custGeom>
              <a:avLst/>
              <a:gdLst>
                <a:gd name="T0" fmla="*/ 0 w 1710"/>
                <a:gd name="T1" fmla="*/ 735 h 736"/>
                <a:gd name="T2" fmla="*/ 456 w 1710"/>
                <a:gd name="T3" fmla="*/ 0 h 736"/>
                <a:gd name="T4" fmla="*/ 1228 w 1710"/>
                <a:gd name="T5" fmla="*/ 0 h 736"/>
                <a:gd name="T6" fmla="*/ 1710 w 1710"/>
                <a:gd name="T7" fmla="*/ 736 h 736"/>
                <a:gd name="T8" fmla="*/ 0 w 1710"/>
                <a:gd name="T9" fmla="*/ 735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0" h="736">
                  <a:moveTo>
                    <a:pt x="0" y="735"/>
                  </a:moveTo>
                  <a:lnTo>
                    <a:pt x="456" y="0"/>
                  </a:lnTo>
                  <a:lnTo>
                    <a:pt x="1228" y="0"/>
                  </a:lnTo>
                  <a:lnTo>
                    <a:pt x="1710" y="736"/>
                  </a:lnTo>
                  <a:lnTo>
                    <a:pt x="0" y="735"/>
                  </a:lnTo>
                  <a:close/>
                </a:path>
              </a:pathLst>
            </a:custGeom>
            <a:pattFill prst="weave">
              <a:fgClr>
                <a:srgbClr val="008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80" y="15283"/>
              <a:ext cx="662" cy="141"/>
            </a:xfrm>
            <a:custGeom>
              <a:avLst/>
              <a:gdLst>
                <a:gd name="T0" fmla="*/ 69 w 662"/>
                <a:gd name="T1" fmla="*/ 141 h 141"/>
                <a:gd name="T2" fmla="*/ 0 w 662"/>
                <a:gd name="T3" fmla="*/ 0 h 141"/>
                <a:gd name="T4" fmla="*/ 574 w 662"/>
                <a:gd name="T5" fmla="*/ 0 h 141"/>
                <a:gd name="T6" fmla="*/ 662 w 662"/>
                <a:gd name="T7" fmla="*/ 136 h 141"/>
                <a:gd name="T8" fmla="*/ 69 w 66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41">
                  <a:moveTo>
                    <a:pt x="69" y="141"/>
                  </a:moveTo>
                  <a:lnTo>
                    <a:pt x="0" y="0"/>
                  </a:lnTo>
                  <a:lnTo>
                    <a:pt x="574" y="0"/>
                  </a:lnTo>
                  <a:lnTo>
                    <a:pt x="662" y="136"/>
                  </a:lnTo>
                  <a:lnTo>
                    <a:pt x="69" y="14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Line 6"/>
            <p:cNvCxnSpPr/>
            <p:nvPr/>
          </p:nvCxnSpPr>
          <p:spPr bwMode="auto">
            <a:xfrm flipV="1">
              <a:off x="3067" y="14125"/>
              <a:ext cx="1494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"/>
            <p:cNvCxnSpPr/>
            <p:nvPr/>
          </p:nvCxnSpPr>
          <p:spPr bwMode="auto">
            <a:xfrm flipV="1">
              <a:off x="3452" y="14762"/>
              <a:ext cx="1105" cy="1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8"/>
            <p:cNvCxnSpPr/>
            <p:nvPr/>
          </p:nvCxnSpPr>
          <p:spPr bwMode="auto">
            <a:xfrm>
              <a:off x="3808" y="15341"/>
              <a:ext cx="624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65" y="13690"/>
              <a:ext cx="2405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dirty="0" err="1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Quý</a:t>
              </a:r>
              <a:r>
                <a:rPr lang="en-US" sz="2800" b="1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tộc</a:t>
              </a:r>
              <a:endParaRPr lang="en-US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</a:t>
              </a:r>
            </a:p>
            <a:p>
              <a:pPr>
                <a:spcAft>
                  <a:spcPts val="0"/>
                </a:spcAft>
              </a:pPr>
              <a:endParaRPr lang="en-US" sz="23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61" y="14397"/>
              <a:ext cx="2440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Nông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dân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xã</a:t>
              </a:r>
              <a:endParaRPr lang="en-US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nộp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thuế</a:t>
              </a:r>
              <a:endPara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en-US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557" y="15102"/>
              <a:ext cx="248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Nô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lệ</a:t>
              </a:r>
              <a:endParaRPr lang="en-US" sz="2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hầu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nhọc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en-US" sz="25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 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706" y="13690"/>
              <a:ext cx="518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Vua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77"/>
    </mc:Choice>
    <mc:Fallback>
      <p:transition spd="slow" advTm="61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BÀI TẬP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33400"/>
            <a:ext cx="8991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0" y="1981200"/>
            <a:ext cx="3810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0" y="5675870"/>
            <a:ext cx="457200" cy="49633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00"/>
    </mc:Choice>
    <mc:Fallback>
      <p:transition spd="slow" advTm="6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276600" y="1524000"/>
            <a:ext cx="6096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17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61"/>
    </mc:Choice>
    <mc:Fallback>
      <p:transition spd="slow" advTm="21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049963"/>
          </a:xfrm>
        </p:spPr>
        <p:txBody>
          <a:bodyPr/>
          <a:lstStyle/>
          <a:p>
            <a:pPr marL="0" indent="0">
              <a:buNone/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hình thành nhà nước ở lưu vực các dòng sông lớn đã tạo ra khó khăn cơ bản gì cho cư dân Ai Cập, Lưỡng Hà cổ đại?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Tình trạng hạn hán kéo dài.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Sự chia cắt về lãnh thổ.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Sự tranh chấp giữa các nôm.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Tình trạng lũ lụt vào mùa mưa hằng năm.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6200" y="3429000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966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76"/>
    </mc:Choice>
    <mc:Fallback>
      <p:transition spd="slow" advTm="30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28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latin typeface="+mj-lt"/>
              </a:rPr>
              <a:t>Câu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>
                <a:latin typeface="+mj-lt"/>
              </a:rPr>
              <a:t>5</a:t>
            </a:r>
            <a:r>
              <a:rPr lang="en-US" sz="2400" b="1" i="1" dirty="0" smtClean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Nối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quốc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cổ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dòng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phù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5791200"/>
            <a:ext cx="2590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Trung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Quốc</a:t>
            </a:r>
            <a:endParaRPr lang="en-US" sz="24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724400"/>
            <a:ext cx="2590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Ấn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Độ</a:t>
            </a:r>
            <a:endParaRPr lang="en-US" sz="24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657600"/>
            <a:ext cx="2590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Lưỡng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Hà</a:t>
            </a:r>
            <a:endParaRPr lang="en-US" sz="24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2590800"/>
            <a:ext cx="2590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Ai </a:t>
            </a:r>
            <a:r>
              <a:rPr lang="en-US" sz="2400" dirty="0" err="1" smtClean="0">
                <a:latin typeface="+mj-lt"/>
              </a:rPr>
              <a:t>Cập</a:t>
            </a:r>
            <a:endParaRPr lang="en-US" sz="24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1908464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Hoàng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Hà</a:t>
            </a:r>
            <a:endParaRPr lang="en-US" sz="24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38799" y="2743200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Ấn</a:t>
            </a:r>
            <a:endParaRPr lang="en-US" sz="24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2655" y="3579669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Ơ-</a:t>
            </a:r>
            <a:r>
              <a:rPr lang="en-US" sz="2400" dirty="0" err="1" smtClean="0">
                <a:latin typeface="+mj-lt"/>
              </a:rPr>
              <a:t>phơ</a:t>
            </a:r>
            <a:r>
              <a:rPr lang="en-US" sz="2400" dirty="0" smtClean="0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rát</a:t>
            </a:r>
            <a:endParaRPr lang="en-US" sz="24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52654" y="4414405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Hằng</a:t>
            </a:r>
            <a:endParaRPr lang="en-US" sz="2400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52655" y="5264728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Nin</a:t>
            </a:r>
            <a:endParaRPr lang="en-US" sz="24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52654" y="6099464"/>
            <a:ext cx="3034145" cy="682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Sông</a:t>
            </a:r>
            <a:r>
              <a:rPr lang="en-US" sz="2400" dirty="0" smtClean="0">
                <a:latin typeface="+mj-lt"/>
              </a:rPr>
              <a:t> Ti-</a:t>
            </a:r>
            <a:r>
              <a:rPr lang="en-US" sz="2400" dirty="0" err="1" smtClean="0">
                <a:latin typeface="+mj-lt"/>
              </a:rPr>
              <a:t>gơ</a:t>
            </a:r>
            <a:r>
              <a:rPr lang="en-US" sz="2400" dirty="0" smtClean="0">
                <a:latin typeface="+mj-lt"/>
              </a:rPr>
              <a:t>-</a:t>
            </a:r>
            <a:r>
              <a:rPr lang="en-US" sz="2400" dirty="0" err="1" smtClean="0">
                <a:latin typeface="+mj-lt"/>
              </a:rPr>
              <a:t>rơ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3597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FFC000"/>
                </a:solidFill>
                <a:latin typeface="+mj-lt"/>
              </a:rPr>
              <a:t>Các</a:t>
            </a:r>
            <a:r>
              <a:rPr lang="en-US" sz="2400" b="1" i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+mj-lt"/>
              </a:rPr>
              <a:t>Quốc</a:t>
            </a:r>
            <a:r>
              <a:rPr lang="en-US" sz="2400" b="1" i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+mj-lt"/>
              </a:rPr>
              <a:t>gia</a:t>
            </a:r>
            <a:endParaRPr lang="en-US" sz="24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8275" y="113173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Các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dòng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sông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3" name="Straight Arrow Connector 2"/>
          <p:cNvCxnSpPr>
            <a:stCxn id="14" idx="3"/>
          </p:cNvCxnSpPr>
          <p:nvPr/>
        </p:nvCxnSpPr>
        <p:spPr>
          <a:xfrm>
            <a:off x="2895600" y="3009900"/>
            <a:ext cx="2743199" cy="262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3" idx="3"/>
          </p:cNvCxnSpPr>
          <p:nvPr/>
        </p:nvCxnSpPr>
        <p:spPr>
          <a:xfrm flipV="1">
            <a:off x="2895600" y="4038600"/>
            <a:ext cx="2743199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" idx="3"/>
            <a:endCxn id="20" idx="1"/>
          </p:cNvCxnSpPr>
          <p:nvPr/>
        </p:nvCxnSpPr>
        <p:spPr>
          <a:xfrm>
            <a:off x="2895600" y="4076700"/>
            <a:ext cx="2757054" cy="236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 flipV="1">
            <a:off x="2895600" y="3276600"/>
            <a:ext cx="2667000" cy="186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flipV="1">
            <a:off x="2895600" y="2362200"/>
            <a:ext cx="2757054" cy="384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8" idx="1"/>
          </p:cNvCxnSpPr>
          <p:nvPr/>
        </p:nvCxnSpPr>
        <p:spPr>
          <a:xfrm flipV="1">
            <a:off x="2895600" y="4755573"/>
            <a:ext cx="2757054" cy="38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3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64"/>
    </mc:Choice>
    <mc:Fallback>
      <p:transition spd="slow" advTm="23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534400" cy="31242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avie" pitchFamily="82" charset="0"/>
              </a:rPr>
              <a:t>HẸN</a:t>
            </a:r>
            <a:r>
              <a:rPr lang="en-US" sz="4800" b="1" dirty="0" smtClean="0">
                <a:latin typeface="Ravie" pitchFamily="82" charset="0"/>
              </a:rPr>
              <a:t>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Ravie" pitchFamily="82" charset="0"/>
              </a:rPr>
              <a:t>GẠP</a:t>
            </a:r>
            <a:r>
              <a:rPr lang="en-US" sz="4800" b="1" dirty="0" smtClean="0">
                <a:latin typeface="Ravie" pitchFamily="82" charset="0"/>
              </a:rPr>
              <a:t> </a:t>
            </a:r>
            <a:r>
              <a:rPr lang="en-US" sz="4800" b="1" dirty="0" smtClean="0">
                <a:solidFill>
                  <a:srgbClr val="65DB45"/>
                </a:solidFill>
                <a:latin typeface="Ravie" pitchFamily="82" charset="0"/>
              </a:rPr>
              <a:t>LẠI</a:t>
            </a:r>
            <a:endParaRPr lang="en-US" sz="4800" b="1" dirty="0">
              <a:solidFill>
                <a:srgbClr val="65DB45"/>
              </a:solidFill>
              <a:latin typeface="Ravie" pitchFamily="82" charset="0"/>
            </a:endParaRPr>
          </a:p>
        </p:txBody>
      </p:sp>
      <p:sp>
        <p:nvSpPr>
          <p:cNvPr id="4" name="Moon 3"/>
          <p:cNvSpPr/>
          <p:nvPr/>
        </p:nvSpPr>
        <p:spPr>
          <a:xfrm rot="15509957">
            <a:off x="4343400" y="3505200"/>
            <a:ext cx="304800" cy="304800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7"/>
    </mc:Choice>
    <mc:Fallback>
      <p:transition spd="slow" advTm="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52401"/>
            <a:ext cx="830572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II: XÃ HỘI CỔ ĐẠI</a:t>
            </a: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CÁC QUỐC GIA CỔ ĐẠI</a:t>
            </a:r>
          </a:p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 ĐÔNG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0"/>
    </mc:Choice>
    <mc:Fallback>
      <p:transition spd="slow" advTm="12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86050" y="1028700"/>
            <a:ext cx="4914900" cy="1085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NL" altLang="vi-V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NỘI DUNG TRỌNG TÂM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68191" y="2343150"/>
            <a:ext cx="6475809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AutoNum type="arabicPeriod"/>
            </a:pP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511029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1" y="2652713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FF99CC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 sz="15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721644" y="2690812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2694385" y="3412332"/>
            <a:ext cx="6449615" cy="87391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740944"/>
            <a:ext cx="112514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1" y="3811192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FF99CC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 sz="1500">
              <a:latin typeface=".VnTime" panose="020B7200000000000000" pitchFamily="34" charset="0"/>
            </a:endParaRPr>
          </a:p>
        </p:txBody>
      </p:sp>
      <p:sp>
        <p:nvSpPr>
          <p:cNvPr id="9" name="WordArt 226"/>
          <p:cNvSpPr>
            <a:spLocks noChangeArrowheads="1" noChangeShapeType="1" noTextEdit="1"/>
          </p:cNvSpPr>
          <p:nvPr/>
        </p:nvSpPr>
        <p:spPr bwMode="auto">
          <a:xfrm>
            <a:off x="1733551" y="3895725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II</a:t>
            </a: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1296591" y="857250"/>
            <a:ext cx="13716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 b="1">
              <a:latin typeface="VNI-Times" pitchFamily="2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78243" y="4477941"/>
            <a:ext cx="6440090" cy="87391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2798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1743076" y="4982766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IiI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377850"/>
      </p:ext>
    </p:extLst>
  </p:cSld>
  <p:clrMapOvr>
    <a:masterClrMapping/>
  </p:clrMapOvr>
  <p:transition spd="slow" advTm="212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7" grpId="0" animBg="1"/>
      <p:bldP spid="1043" grpId="0" animBg="1"/>
      <p:bldP spid="1044" grpId="0" animBg="1"/>
      <p:bldP spid="8" grpId="0" animBg="1"/>
      <p:bldP spid="9" grpId="0" animBg="1"/>
      <p:bldP spid="24607" grpId="0" animBg="1"/>
      <p:bldP spid="24607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902789"/>
              </p:ext>
            </p:extLst>
          </p:nvPr>
        </p:nvGraphicFramePr>
        <p:xfrm>
          <a:off x="152400" y="1828800"/>
          <a:ext cx="85344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317061384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1080798211"/>
                    </a:ext>
                  </a:extLst>
                </a:gridCol>
              </a:tblGrid>
              <a:tr h="72991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1.Tên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Quốc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gia</a:t>
                      </a:r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957558"/>
                  </a:ext>
                </a:extLst>
              </a:tr>
              <a:tr h="729916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thành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493432"/>
                  </a:ext>
                </a:extLst>
              </a:tr>
              <a:tr h="729916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dirty="0" err="1" smtClean="0"/>
                        <a:t>Địa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679042"/>
                  </a:ext>
                </a:extLst>
              </a:tr>
              <a:tr h="1042737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nhiên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Thuận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lợi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102481"/>
                  </a:ext>
                </a:extLst>
              </a:tr>
              <a:tr h="729916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Ngành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chính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278927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24"/>
    </mc:Choice>
    <mc:Fallback>
      <p:transition spd="slow" advTm="43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09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3073"/>
            <a:ext cx="41910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9600" y="1104900"/>
            <a:ext cx="5943600" cy="2590800"/>
          </a:xfrm>
          <a:prstGeom prst="cloudCallout">
            <a:avLst>
              <a:gd name="adj1" fmla="val 65976"/>
              <a:gd name="adj2" fmla="val 25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HP\OneDrive\Desktop\Screenshot_3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"/>
            <a:ext cx="44196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4572000" y="2895029"/>
            <a:ext cx="1447800" cy="3691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Sông</a:t>
            </a:r>
            <a:r>
              <a:rPr lang="en-US" sz="2400" dirty="0" smtClean="0"/>
              <a:t> Nin</a:t>
            </a:r>
            <a:endParaRPr lang="en-US" sz="2400" dirty="0"/>
          </a:p>
        </p:txBody>
      </p:sp>
      <p:pic>
        <p:nvPicPr>
          <p:cNvPr id="1026" name="Picture 2" descr="Vẻ đẹp của sông Hoàng Hà - nỗi kinh hoàng mỗi mùa mưa lũ ở Trung Quốc | Tin 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40901"/>
            <a:ext cx="4650259" cy="35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4876800" y="6324600"/>
            <a:ext cx="16764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Hoàng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endParaRPr lang="en-US" sz="24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1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80"/>
    </mc:Choice>
    <mc:Fallback>
      <p:transition spd="slow" advTm="62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4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209800" y="2819400"/>
            <a:ext cx="5486400" cy="2590800"/>
          </a:xfrm>
          <a:prstGeom prst="cloudCallout">
            <a:avLst>
              <a:gd name="adj1" fmla="val 65976"/>
              <a:gd name="adj2" fmla="val 25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33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51"/>
    </mc:Choice>
    <mc:Fallback>
      <p:transition spd="slow" advTm="46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962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Đắp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Đào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81400" y="533400"/>
            <a:ext cx="4876800" cy="2286000"/>
          </a:xfrm>
          <a:prstGeom prst="cloudCallout">
            <a:avLst>
              <a:gd name="adj1" fmla="val 65976"/>
              <a:gd name="adj2" fmla="val 256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khắc phục khó khăn, cư dân phương Đông đã phải làm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77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63"/>
    </mc:Choice>
    <mc:Fallback>
      <p:transition spd="slow" advTm="34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"/>
            <a:ext cx="8305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63562"/>
          </a:xfrm>
        </p:spPr>
        <p:txBody>
          <a:bodyPr/>
          <a:lstStyle/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8056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6482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6482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5487320"/>
            <a:ext cx="8267700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P1000118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838200"/>
            <a:ext cx="4648200" cy="381000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Flowchart: Alternate Process 3"/>
          <p:cNvSpPr/>
          <p:nvPr/>
        </p:nvSpPr>
        <p:spPr>
          <a:xfrm>
            <a:off x="1524000" y="6349094"/>
            <a:ext cx="4038600" cy="50890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thau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</a:rPr>
              <a:t>Nông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nghiệp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70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95"/>
    </mc:Choice>
    <mc:Fallback>
      <p:transition spd="slow" advTm="5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52401"/>
            <a:ext cx="8545641" cy="2209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adasa.vn/e-cadasa/pst_elpro/images/lichsu/Su10/lich-su-lop-10-bai-3-hinh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38400"/>
            <a:ext cx="4492625" cy="43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lÃ m gá»m cÃ¡c quá»c gia cá» Äáº¡i phÆ°Æ¡ng ÄÃ´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150686" cy="43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28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99"/>
    </mc:Choice>
    <mc:Fallback>
      <p:transition spd="slow" advTm="30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3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.6|2|1.9|2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4.5|0.9|11.9|6.9|1|10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6.1|0.5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9|0.5|9.4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9.1|6.6|2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4|11.8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3|4.7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805</Words>
  <Application>Microsoft Office PowerPoint</Application>
  <PresentationFormat>On-screen Show (4:3)</PresentationFormat>
  <Paragraphs>115</Paragraphs>
  <Slides>19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Ravie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 1. Điều kiện tự nhiên và sự phát triển kinh tế Dựa vào mục 1 sgk hãy hoàn thành bảng thống kê về sự hình thành các quốc gia cổ đại phương Đông??</vt:lpstr>
      <vt:lpstr> 1. Điều kiện tự nhiên và sự phát triển kinh tế a. Điều kiện tự nhiên:</vt:lpstr>
      <vt:lpstr>PowerPoint Presentation</vt:lpstr>
      <vt:lpstr>PowerPoint Presentation</vt:lpstr>
      <vt:lpstr>PowerPoint Presentation</vt:lpstr>
      <vt:lpstr>PowerPoint Presentation</vt:lpstr>
      <vt:lpstr>Làm gốm</vt:lpstr>
      <vt:lpstr>2. Sự hình thành các quốc gia cổ̉ đại</vt:lpstr>
      <vt:lpstr>- Các quốc gia cổ đại đầu tiên: </vt:lpstr>
      <vt:lpstr>3. Xã hội cổ đại phương Đông Thảo luận (3p)</vt:lpstr>
      <vt:lpstr>3. Xã hội cổ đại phương Đông </vt:lpstr>
      <vt:lpstr>BÀI TẬP CỦNG CỐ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52</cp:revision>
  <dcterms:created xsi:type="dcterms:W3CDTF">2019-08-08T02:06:20Z</dcterms:created>
  <dcterms:modified xsi:type="dcterms:W3CDTF">2021-09-24T14:39:53Z</dcterms:modified>
</cp:coreProperties>
</file>